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  <p:sldMasterId id="2147483672" r:id="rId3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76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7" r:id="rId22"/>
    <p:sldId id="278" r:id="rId23"/>
    <p:sldId id="273" r:id="rId24"/>
    <p:sldId id="274" r:id="rId25"/>
    <p:sldId id="275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Geo" panose="020B0604020202020204"/>
      <p:regular r:id="rId32"/>
      <p:italic r:id="rId33"/>
    </p:embeddedFont>
    <p:embeddedFont>
      <p:font typeface="Trebuchet MS" panose="020B0603020202020204" pitchFamily="34" charset="0"/>
      <p:regular r:id="rId34"/>
      <p:bold r:id="rId35"/>
      <p:italic r:id="rId36"/>
      <p:boldItalic r:id="rId37"/>
    </p:embeddedFont>
    <p:embeddedFont>
      <p:font typeface="Wingdings 3" panose="05040102010807070707" pitchFamily="18" charset="2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7f1a312a4_2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277f1a312a4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7f1a312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7f1a312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3b7f0c3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3b7f0c30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3b7f0c30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3b7f0c30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3b7f0c30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3b7f0c30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3b7f0c30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43b7f0c30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3b7f0c30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3b7f0c30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58ba4724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58ba4724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58ba4724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58ba4724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58ba4724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458ba4724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58ba4724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458ba4724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197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3b7f0c30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3b7f0c30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58ba4724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458ba4724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81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7f1a312a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7f1a312a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7f1a312a4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77f1a312a4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7f1a312a4_2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77f1a312a4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3b7f0c30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3b7f0c30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7f1a312a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7f1a312a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58ba472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58ba472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09D035-257A-4C84-BDC8-931D8448EF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73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7f1a312a4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7f1a312a4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3b7f0c30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3b7f0c30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3b7f0c30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3b7f0c30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4364181" y="1704109"/>
            <a:ext cx="3636819" cy="92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"/>
              <a:buNone/>
              <a:defRPr sz="3000"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4364181" y="2959623"/>
            <a:ext cx="3636818" cy="92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 b="0">
                <a:latin typeface="Geo"/>
                <a:ea typeface="Geo"/>
                <a:cs typeface="Geo"/>
                <a:sym typeface="Geo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4364180" y="2757949"/>
            <a:ext cx="3636819" cy="9190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00000"/>
              </a:gs>
              <a:gs pos="72000">
                <a:srgbClr val="1F3864"/>
              </a:gs>
              <a:gs pos="100000">
                <a:srgbClr val="1F3864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2595" y="877664"/>
            <a:ext cx="2326820" cy="77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401" y="723025"/>
            <a:ext cx="3852728" cy="3818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212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80270" y="542694"/>
            <a:ext cx="7886700" cy="64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80270" y="1307739"/>
            <a:ext cx="7886700" cy="307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23888" y="872478"/>
            <a:ext cx="462698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623888" y="2264416"/>
            <a:ext cx="4626986" cy="106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16"/>
          <p:cNvSpPr/>
          <p:nvPr/>
        </p:nvSpPr>
        <p:spPr>
          <a:xfrm>
            <a:off x="623888" y="2018922"/>
            <a:ext cx="632337" cy="6571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00000"/>
              </a:gs>
              <a:gs pos="100000">
                <a:srgbClr val="2F5496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29841" y="740569"/>
            <a:ext cx="2949178" cy="802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 sz="14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 sz="12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Char char="•"/>
              <a:defRPr sz="9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Char char="•"/>
              <a:defRPr sz="9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629841" y="1759527"/>
            <a:ext cx="2949178" cy="264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17"/>
          <p:cNvSpPr/>
          <p:nvPr/>
        </p:nvSpPr>
        <p:spPr>
          <a:xfrm>
            <a:off x="627459" y="1642676"/>
            <a:ext cx="632337" cy="6571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00000"/>
              </a:gs>
              <a:gs pos="100000">
                <a:srgbClr val="2F5496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cial Points">
  <p:cSld name="Special Poin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23888" y="872478"/>
            <a:ext cx="462698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623888" y="2264416"/>
            <a:ext cx="4626986" cy="106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5174673" y="1559020"/>
            <a:ext cx="3019858" cy="73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 b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5174673" y="2535542"/>
            <a:ext cx="3019858" cy="73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5174673" y="3512065"/>
            <a:ext cx="3019858" cy="73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/>
          <p:nvPr/>
        </p:nvSpPr>
        <p:spPr>
          <a:xfrm>
            <a:off x="627459" y="1975638"/>
            <a:ext cx="632337" cy="6571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00000"/>
              </a:gs>
              <a:gs pos="100000">
                <a:srgbClr val="2F5496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Round Image">
  <p:cSld name="Title and Content with Round Imag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988866" y="1056391"/>
            <a:ext cx="3943349" cy="877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988866" y="2256776"/>
            <a:ext cx="3943350" cy="178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" name="Google Shape;96;p20"/>
          <p:cNvSpPr>
            <a:spLocks noGrp="1"/>
          </p:cNvSpPr>
          <p:nvPr>
            <p:ph type="pic" idx="2"/>
          </p:nvPr>
        </p:nvSpPr>
        <p:spPr>
          <a:xfrm>
            <a:off x="5224898" y="1081403"/>
            <a:ext cx="2963140" cy="2980694"/>
          </a:xfrm>
          <a:prstGeom prst="flowChartConnector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97" name="Google Shape;97;p20"/>
          <p:cNvSpPr/>
          <p:nvPr/>
        </p:nvSpPr>
        <p:spPr>
          <a:xfrm>
            <a:off x="5142527" y="1006942"/>
            <a:ext cx="3143467" cy="3143467"/>
          </a:xfrm>
          <a:prstGeom prst="ellipse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13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 sz="12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Char char="•"/>
              <a:defRPr sz="9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Char char="•"/>
              <a:defRPr sz="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Char char="•"/>
              <a:defRPr sz="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13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 sz="1400">
                <a:solidFill>
                  <a:srgbClr val="3A3838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 sz="1200">
                <a:solidFill>
                  <a:srgbClr val="3A3838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</a:defRPr>
            </a:lvl3pPr>
            <a:lvl4pPr marL="1828800" lvl="3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Char char="•"/>
              <a:defRPr sz="900">
                <a:solidFill>
                  <a:srgbClr val="3A3838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Char char="•"/>
              <a:defRPr sz="900">
                <a:solidFill>
                  <a:srgbClr val="3A3838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628650" y="557854"/>
            <a:ext cx="7886700" cy="64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>
            <a:off x="629841" y="1405968"/>
            <a:ext cx="3868340" cy="27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623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 sz="12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Char char="•"/>
              <a:defRPr sz="9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Char char="•"/>
              <a:defRPr sz="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Char char="•"/>
              <a:defRPr sz="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3"/>
          </p:nvPr>
        </p:nvSpPr>
        <p:spPr>
          <a:xfrm>
            <a:off x="4629150" y="1384481"/>
            <a:ext cx="3887391" cy="301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623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 sz="1200">
                <a:solidFill>
                  <a:srgbClr val="3A3838"/>
                </a:solidFill>
              </a:defRPr>
            </a:lvl1pPr>
            <a:lvl2pPr marL="914400" lvl="1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</a:defRPr>
            </a:lvl2pPr>
            <a:lvl3pPr marL="1371600" lvl="2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Char char="•"/>
              <a:defRPr sz="900">
                <a:solidFill>
                  <a:srgbClr val="3A3838"/>
                </a:solidFill>
              </a:defRPr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Char char="•"/>
              <a:defRPr sz="800">
                <a:solidFill>
                  <a:srgbClr val="3A3838"/>
                </a:solidFill>
              </a:defRPr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Char char="•"/>
              <a:defRPr sz="800">
                <a:solidFill>
                  <a:srgbClr val="3A3838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628650" y="557854"/>
            <a:ext cx="7886700" cy="64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28650" y="557854"/>
            <a:ext cx="7886700" cy="64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629841" y="640677"/>
            <a:ext cx="2949178" cy="90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>
            <a:spLocks noGrp="1"/>
          </p:cNvSpPr>
          <p:nvPr>
            <p:ph type="pic" idx="2"/>
          </p:nvPr>
        </p:nvSpPr>
        <p:spPr>
          <a:xfrm>
            <a:off x="3887391" y="640678"/>
            <a:ext cx="4629150" cy="3755111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629841" y="1774105"/>
            <a:ext cx="2949178" cy="2627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627459" y="1642676"/>
            <a:ext cx="632337" cy="6571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00000"/>
              </a:gs>
              <a:gs pos="100000">
                <a:srgbClr val="2F5496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045F-FA4A-4E57-949B-B73C8447EE7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B549D-DF25-490E-B59E-6605E18E8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455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045F-FA4A-4E57-949B-B73C8447EE7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B549D-DF25-490E-B59E-6605E18E8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42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045F-FA4A-4E57-949B-B73C8447EE7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B549D-DF25-490E-B59E-6605E18E8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532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045F-FA4A-4E57-949B-B73C8447EE7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B549D-DF25-490E-B59E-6605E18E8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22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045F-FA4A-4E57-949B-B73C8447EE7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B549D-DF25-490E-B59E-6605E18E8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750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045F-FA4A-4E57-949B-B73C8447EE7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B549D-DF25-490E-B59E-6605E18E8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784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045F-FA4A-4E57-949B-B73C8447EE7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B549D-DF25-490E-B59E-6605E18E8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045F-FA4A-4E57-949B-B73C8447EE7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B549D-DF25-490E-B59E-6605E18E8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1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045F-FA4A-4E57-949B-B73C8447EE7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B549D-DF25-490E-B59E-6605E18E8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38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045F-FA4A-4E57-949B-B73C8447EE7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B549D-DF25-490E-B59E-6605E18E8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777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045F-FA4A-4E57-949B-B73C8447EE7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B549D-DF25-490E-B59E-6605E18E8CE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83232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045F-FA4A-4E57-949B-B73C8447EE7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B549D-DF25-490E-B59E-6605E18E8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094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045F-FA4A-4E57-949B-B73C8447EE7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B549D-DF25-490E-B59E-6605E18E8CE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4009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045F-FA4A-4E57-949B-B73C8447EE7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B549D-DF25-490E-B59E-6605E18E8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604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045F-FA4A-4E57-949B-B73C8447EE7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B549D-DF25-490E-B59E-6605E18E8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284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045F-FA4A-4E57-949B-B73C8447EE7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B549D-DF25-490E-B59E-6605E18E8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9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0045F-FA4A-4E57-949B-B73C8447EE7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9B1B549D-DF25-490E-B59E-6605E18E8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9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kash2khot/React-Dashboar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ev-jam/getting-started-with-aws-iot-core-and-mqtt-protocol-with-a-node-js-example-ed16bd542704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hyperlink" Target="https://www.youtube.com/user/iiitbmedia" TargetMode="Externa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6" Type="http://schemas.openxmlformats.org/officeDocument/2006/relationships/hyperlink" Target="http://www.iiitb.ac.in/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linkedin.com/school/iiit-bangalore/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twitter.com/IIITB_official" TargetMode="External"/><Relationship Id="rId15" Type="http://schemas.openxmlformats.org/officeDocument/2006/relationships/image" Target="../media/image28.jpg"/><Relationship Id="rId10" Type="http://schemas.openxmlformats.org/officeDocument/2006/relationships/image" Target="../media/image23.png"/><Relationship Id="rId4" Type="http://schemas.openxmlformats.org/officeDocument/2006/relationships/hyperlink" Target="https://www.facebook.com/IIITBofficial/" TargetMode="External"/><Relationship Id="rId9" Type="http://schemas.openxmlformats.org/officeDocument/2006/relationships/hyperlink" Target="https://www.instagram.com/iiitb_official/" TargetMode="External"/><Relationship Id="rId1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ctrTitle"/>
          </p:nvPr>
        </p:nvSpPr>
        <p:spPr>
          <a:xfrm>
            <a:off x="4332975" y="1753600"/>
            <a:ext cx="48111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 dirty="0">
                <a:latin typeface="Arial"/>
                <a:ea typeface="Arial"/>
                <a:cs typeface="Arial"/>
                <a:sym typeface="Arial"/>
              </a:rPr>
              <a:t>To Build AWS Based IoT System</a:t>
            </a:r>
            <a:endParaRPr sz="23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1"/>
          </p:nvPr>
        </p:nvSpPr>
        <p:spPr>
          <a:xfrm>
            <a:off x="4332975" y="3000702"/>
            <a:ext cx="38988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95"/>
              <a:buNone/>
            </a:pPr>
            <a:r>
              <a:rPr lang="en-GB" sz="1900" dirty="0"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en-GB" sz="1500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GB" sz="1900" dirty="0" err="1">
                <a:latin typeface="Arial"/>
                <a:ea typeface="Arial"/>
                <a:cs typeface="Arial"/>
                <a:sym typeface="Arial"/>
              </a:rPr>
              <a:t>Dr.</a:t>
            </a:r>
            <a:r>
              <a:rPr lang="en-GB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900" dirty="0" err="1">
                <a:latin typeface="Arial"/>
                <a:ea typeface="Arial"/>
                <a:cs typeface="Arial"/>
                <a:sym typeface="Arial"/>
              </a:rPr>
              <a:t>Sasirekha</a:t>
            </a:r>
            <a:r>
              <a:rPr lang="en-GB" sz="1900" dirty="0">
                <a:latin typeface="Arial"/>
                <a:ea typeface="Arial"/>
                <a:cs typeface="Arial"/>
                <a:sym typeface="Arial"/>
              </a:rPr>
              <a:t> GVK</a:t>
            </a:r>
            <a:br>
              <a:rPr lang="en-GB" sz="1900" dirty="0">
                <a:latin typeface="Arial"/>
                <a:ea typeface="Arial"/>
                <a:cs typeface="Arial"/>
                <a:sym typeface="Arial"/>
              </a:rPr>
            </a:br>
            <a:r>
              <a:rPr lang="en-GB" sz="1900" dirty="0"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GB" sz="1900" dirty="0" err="1">
                <a:latin typeface="Arial"/>
                <a:ea typeface="Arial"/>
                <a:cs typeface="Arial"/>
                <a:sym typeface="Arial"/>
              </a:rPr>
              <a:t>Annapoorna</a:t>
            </a:r>
            <a:r>
              <a:rPr lang="en-GB" sz="1900" dirty="0">
                <a:latin typeface="Arial"/>
                <a:ea typeface="Arial"/>
                <a:cs typeface="Arial"/>
                <a:sym typeface="Arial"/>
              </a:rPr>
              <a:t> G</a:t>
            </a:r>
            <a:endParaRPr sz="19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95"/>
              <a:buNone/>
            </a:pPr>
            <a:r>
              <a:rPr lang="en-GB" sz="1900" dirty="0">
                <a:latin typeface="Arial"/>
                <a:ea typeface="Arial"/>
                <a:cs typeface="Arial"/>
                <a:sym typeface="Arial"/>
              </a:rPr>
              <a:t>      Aakash Khot</a:t>
            </a: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95"/>
              <a:buNone/>
            </a:pPr>
            <a:endParaRPr lang="en-GB" sz="19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95"/>
              <a:buNone/>
            </a:pPr>
            <a:r>
              <a:rPr lang="en-GB" sz="1900" dirty="0">
                <a:latin typeface="Arial"/>
                <a:ea typeface="Arial"/>
                <a:cs typeface="Arial"/>
                <a:sym typeface="Arial"/>
              </a:rPr>
              <a:t>Under Prof. Jyotsna Bapat</a:t>
            </a:r>
            <a:endParaRPr sz="19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4294967295"/>
          </p:nvPr>
        </p:nvSpPr>
        <p:spPr>
          <a:xfrm>
            <a:off x="3543300" y="463780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/>
        </p:nvSpPr>
        <p:spPr>
          <a:xfrm>
            <a:off x="424450" y="5313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Steps to send Alert messages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79" name="Google Shape;179;p33"/>
          <p:cNvSpPr txBox="1"/>
          <p:nvPr/>
        </p:nvSpPr>
        <p:spPr>
          <a:xfrm>
            <a:off x="424450" y="1309650"/>
            <a:ext cx="78408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Go to Rules section in AWS IoT.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Create a new rule with respective SQL query.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Add action as SNS push Notification.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Now go to SNS, create a topic.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Register your  phone no./email and create a new subscription with same topic.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Now when this alert rule is active, we will get the message according to query.</a:t>
            </a:r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/>
        </p:nvSpPr>
        <p:spPr>
          <a:xfrm>
            <a:off x="424450" y="5313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Mail &amp; SMS Alert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85" name="Google Shape;185;p34"/>
          <p:cNvSpPr txBox="1"/>
          <p:nvPr/>
        </p:nvSpPr>
        <p:spPr>
          <a:xfrm>
            <a:off x="424450" y="1309650"/>
            <a:ext cx="784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50" y="1145475"/>
            <a:ext cx="6425701" cy="219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700" y="3631675"/>
            <a:ext cx="411480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/>
        </p:nvSpPr>
        <p:spPr>
          <a:xfrm>
            <a:off x="424450" y="5313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Visualizing On Amazon Grafana Dashboard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93" name="Google Shape;193;p35"/>
          <p:cNvSpPr txBox="1"/>
          <p:nvPr/>
        </p:nvSpPr>
        <p:spPr>
          <a:xfrm>
            <a:off x="424450" y="1309650"/>
            <a:ext cx="8058600" cy="29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1900">
                <a:solidFill>
                  <a:srgbClr val="404040"/>
                </a:solidFill>
              </a:rPr>
              <a:t>Select Amazon Managed Grafana and create a workspace with AWS SSO (Single-Sign ON) enabled</a:t>
            </a:r>
            <a:endParaRPr sz="1900">
              <a:solidFill>
                <a:srgbClr val="40404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1900">
                <a:solidFill>
                  <a:srgbClr val="404040"/>
                </a:solidFill>
              </a:rPr>
              <a:t>Create a user and group and make user as admin.</a:t>
            </a:r>
            <a:endParaRPr sz="1900">
              <a:solidFill>
                <a:srgbClr val="40404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1900">
                <a:solidFill>
                  <a:srgbClr val="404040"/>
                </a:solidFill>
              </a:rPr>
              <a:t>Login to AWS from the Grafana workspace URL.</a:t>
            </a:r>
            <a:endParaRPr sz="1900">
              <a:solidFill>
                <a:srgbClr val="40404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1900">
                <a:solidFill>
                  <a:srgbClr val="404040"/>
                </a:solidFill>
              </a:rPr>
              <a:t>Choose device endpoint and select the database and also select the measure which is needed to be visualized.</a:t>
            </a:r>
            <a:endParaRPr sz="1900">
              <a:solidFill>
                <a:srgbClr val="40404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1900">
                <a:solidFill>
                  <a:srgbClr val="404040"/>
                </a:solidFill>
              </a:rPr>
              <a:t>Add a new panel and according to SQL query.</a:t>
            </a:r>
            <a:endParaRPr sz="1900">
              <a:solidFill>
                <a:srgbClr val="40404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/>
        </p:nvSpPr>
        <p:spPr>
          <a:xfrm>
            <a:off x="424450" y="5313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Amazon Grafana - Flame w.r.t Time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99" name="Google Shape;199;p36"/>
          <p:cNvSpPr txBox="1"/>
          <p:nvPr/>
        </p:nvSpPr>
        <p:spPr>
          <a:xfrm>
            <a:off x="424450" y="1309650"/>
            <a:ext cx="8058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00" name="Google Shape;2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13" y="1045725"/>
            <a:ext cx="7888984" cy="305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/>
        </p:nvSpPr>
        <p:spPr>
          <a:xfrm>
            <a:off x="424450" y="5313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Amazon Grafana - Latest Flame Reading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206" name="Google Shape;206;p37"/>
          <p:cNvSpPr txBox="1"/>
          <p:nvPr/>
        </p:nvSpPr>
        <p:spPr>
          <a:xfrm>
            <a:off x="424450" y="1309650"/>
            <a:ext cx="8058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500" y="1175625"/>
            <a:ext cx="7118484" cy="30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/>
        </p:nvSpPr>
        <p:spPr>
          <a:xfrm>
            <a:off x="424450" y="5313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AWS Amplify with Flutter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213" name="Google Shape;213;p38"/>
          <p:cNvSpPr txBox="1"/>
          <p:nvPr/>
        </p:nvSpPr>
        <p:spPr>
          <a:xfrm>
            <a:off x="424450" y="1192375"/>
            <a:ext cx="8058600" cy="3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1900">
                <a:solidFill>
                  <a:srgbClr val="404040"/>
                </a:solidFill>
              </a:rPr>
              <a:t>Requirements - Latest versions of Node.js, npm, git, and flutter.</a:t>
            </a:r>
            <a:endParaRPr sz="1900">
              <a:solidFill>
                <a:srgbClr val="404040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AutoNum type="arabicPeriod"/>
            </a:pPr>
            <a:r>
              <a:rPr lang="en-GB" sz="1900">
                <a:solidFill>
                  <a:srgbClr val="404040"/>
                </a:solidFill>
              </a:rPr>
              <a:t>Install Amplify CLI - The Amplify Command Line Interface (CLI) is a unified toolchain to create AWS cloud services for your app.</a:t>
            </a:r>
            <a:endParaRPr sz="1900">
              <a:solidFill>
                <a:srgbClr val="404040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AutoNum type="arabicPeriod"/>
            </a:pPr>
            <a:r>
              <a:rPr lang="en-GB" sz="1900">
                <a:solidFill>
                  <a:srgbClr val="404040"/>
                </a:solidFill>
              </a:rPr>
              <a:t>Configure amplify - with new user giving access to amplify.</a:t>
            </a:r>
            <a:endParaRPr sz="1900">
              <a:solidFill>
                <a:srgbClr val="404040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AutoNum type="arabicPeriod"/>
            </a:pPr>
            <a:r>
              <a:rPr lang="en-GB" sz="1900">
                <a:solidFill>
                  <a:srgbClr val="404040"/>
                </a:solidFill>
              </a:rPr>
              <a:t>Create a flutter project and add Amplify to the new project created - changing dependencies. (Note - use sudo for every command)</a:t>
            </a:r>
            <a:endParaRPr sz="1900">
              <a:solidFill>
                <a:srgbClr val="404040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AutoNum type="arabicPeriod"/>
            </a:pPr>
            <a:r>
              <a:rPr lang="en-GB" sz="1900">
                <a:solidFill>
                  <a:srgbClr val="404040"/>
                </a:solidFill>
              </a:rPr>
              <a:t>Setup a platform of your choice - Android, web etc which requires some extra setup and changes to the env.</a:t>
            </a:r>
            <a:endParaRPr sz="1900">
              <a:solidFill>
                <a:srgbClr val="404040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AutoNum type="arabicPeriod"/>
            </a:pPr>
            <a:r>
              <a:rPr lang="en-GB" sz="1900">
                <a:solidFill>
                  <a:srgbClr val="404040"/>
                </a:solidFill>
              </a:rPr>
              <a:t>Amplify init - To initialize the project and deploy the backend on aws.</a:t>
            </a:r>
            <a:endParaRPr sz="1900">
              <a:solidFill>
                <a:srgbClr val="40404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/>
        </p:nvSpPr>
        <p:spPr>
          <a:xfrm>
            <a:off x="424450" y="5313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Processing Data using Lambda Function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219" name="Google Shape;219;p39"/>
          <p:cNvSpPr txBox="1"/>
          <p:nvPr/>
        </p:nvSpPr>
        <p:spPr>
          <a:xfrm>
            <a:off x="424450" y="1054550"/>
            <a:ext cx="80586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GB" sz="1800">
                <a:solidFill>
                  <a:schemeClr val="dk1"/>
                </a:solidFill>
              </a:rPr>
              <a:t>AWS lambda Function :- Process and transform the data from your IoT device before sending it to your Flutter app. (mqtt)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GB" sz="1800">
                <a:solidFill>
                  <a:schemeClr val="dk1"/>
                </a:solidFill>
              </a:rPr>
              <a:t>IoT rule to trigger the function when message arrives.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GB" sz="1800">
                <a:solidFill>
                  <a:schemeClr val="dk1"/>
                </a:solidFill>
              </a:rPr>
              <a:t>To send this data to flutter app, have another Lambda function make an HTTP POST request to an API endpoint. (AWS service like API Gateway).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GB" sz="1800">
                <a:solidFill>
                  <a:schemeClr val="dk1"/>
                </a:solidFill>
              </a:rPr>
              <a:t>Basically, set up an API Gateway in AWS to act as an HTTP endpoint. You can configure API Gateway to trigger a Lambda function when an HTTP request is received.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/>
        </p:nvSpPr>
        <p:spPr>
          <a:xfrm>
            <a:off x="424450" y="5313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Flutter App Integration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424450" y="1165675"/>
            <a:ext cx="80586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GB" sz="2000">
                <a:solidFill>
                  <a:schemeClr val="dk1"/>
                </a:solidFill>
              </a:rPr>
              <a:t>HTTP or WebSocket Connection - Use either the http package for HTTP communication or a WebSocket library.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GB" sz="2000">
                <a:solidFill>
                  <a:schemeClr val="dk1"/>
                </a:solidFill>
              </a:rPr>
              <a:t>Use the http package in Flutter to make an HTTP GET or POST request to the AWS Lambda function's endpoint or API Gateway URL.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GB" sz="2000">
                <a:solidFill>
                  <a:schemeClr val="dk1"/>
                </a:solidFill>
              </a:rPr>
              <a:t>When your Flutter app sends an HTTP request, AWS Lambda can respond with the processed data.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/>
        </p:nvSpPr>
        <p:spPr>
          <a:xfrm>
            <a:off x="424450" y="5313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API Gateway Setup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424450" y="1197425"/>
            <a:ext cx="80586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GB" sz="2000">
                <a:solidFill>
                  <a:schemeClr val="dk1"/>
                </a:solidFill>
              </a:rPr>
              <a:t>Go to the AWS API Gateway console and create a new API.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GB" sz="2000">
                <a:solidFill>
                  <a:schemeClr val="dk1"/>
                </a:solidFill>
              </a:rPr>
              <a:t>Create a resource and define an HTTP POST method for that resource.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GB" sz="2000">
                <a:solidFill>
                  <a:schemeClr val="dk1"/>
                </a:solidFill>
              </a:rPr>
              <a:t>Configure the method integration to invoke the Lambda function.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GB" sz="2000">
                <a:solidFill>
                  <a:schemeClr val="dk1"/>
                </a:solidFill>
              </a:rPr>
              <a:t>Deploy the API to make it accessible over the internet. AWS will provide you with an endpoint URL.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/>
        </p:nvSpPr>
        <p:spPr>
          <a:xfrm>
            <a:off x="424450" y="5313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dirty="0">
                <a:solidFill>
                  <a:schemeClr val="dk1"/>
                </a:solidFill>
              </a:rPr>
              <a:t>Dashboard</a:t>
            </a:r>
            <a:endParaRPr sz="2200" b="1" dirty="0">
              <a:solidFill>
                <a:schemeClr val="dk1"/>
              </a:solidFill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424450" y="1197425"/>
            <a:ext cx="8058600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US" sz="2000" dirty="0">
                <a:solidFill>
                  <a:schemeClr val="dk1"/>
                </a:solidFill>
              </a:rPr>
              <a:t>Able to make a react app and hosted it on AWS Amplify.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US" sz="2000" dirty="0">
                <a:solidFill>
                  <a:schemeClr val="dk1"/>
                </a:solidFill>
              </a:rPr>
              <a:t>Utilized AWS Amplify and AppSync to seamlessly integrate </a:t>
            </a:r>
            <a:r>
              <a:rPr lang="en-US" sz="2000" dirty="0" err="1">
                <a:solidFill>
                  <a:schemeClr val="dk1"/>
                </a:solidFill>
              </a:rPr>
              <a:t>GraphQL</a:t>
            </a:r>
            <a:r>
              <a:rPr lang="en-US" sz="2000" dirty="0">
                <a:solidFill>
                  <a:schemeClr val="dk1"/>
                </a:solidFill>
              </a:rPr>
              <a:t> into our app, enabling efficient and flexible data querying.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US" sz="2000" dirty="0">
                <a:solidFill>
                  <a:schemeClr val="dk1"/>
                </a:solidFill>
              </a:rPr>
              <a:t>Enhanced security by integrating AWS </a:t>
            </a:r>
            <a:r>
              <a:rPr lang="en-US" sz="2000" dirty="0" err="1">
                <a:solidFill>
                  <a:schemeClr val="dk1"/>
                </a:solidFill>
              </a:rPr>
              <a:t>Amplify's</a:t>
            </a:r>
            <a:r>
              <a:rPr lang="en-US" sz="2000" dirty="0">
                <a:solidFill>
                  <a:schemeClr val="dk1"/>
                </a:solidFill>
              </a:rPr>
              <a:t> authentication features, including services like Amazon Cognito, for easy implementation of secure user sign-in and access control.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US" sz="2000" dirty="0">
                <a:solidFill>
                  <a:schemeClr val="dk1"/>
                </a:solidFill>
              </a:rPr>
              <a:t>Now made a React-Dashboard for visualizing the data - </a:t>
            </a:r>
            <a:r>
              <a:rPr lang="en-US" sz="2000" dirty="0">
                <a:solidFill>
                  <a:schemeClr val="dk1"/>
                </a:solidFill>
                <a:hlinkClick r:id="rId3"/>
              </a:rPr>
              <a:t>https://github.com/aakash2khot/React-Dashboard</a:t>
            </a:r>
            <a:endParaRPr lang="en-US" sz="2000" dirty="0">
              <a:solidFill>
                <a:schemeClr val="dk1"/>
              </a:solidFill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sz="2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849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/>
        </p:nvSpPr>
        <p:spPr>
          <a:xfrm>
            <a:off x="424450" y="6151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Introduction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35" name="Google Shape;135;p26"/>
          <p:cNvSpPr txBox="1"/>
          <p:nvPr/>
        </p:nvSpPr>
        <p:spPr>
          <a:xfrm>
            <a:off x="424450" y="1309650"/>
            <a:ext cx="78408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404040"/>
                </a:solidFill>
              </a:rPr>
              <a:t>Amazon Web Services(AWS) is a free and on-demand cloud computing platforms that helps us to build, deploy and manage websites, Apps on AWS Secure Network services supported by  data centers globally.</a:t>
            </a:r>
            <a:endParaRPr sz="2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404040"/>
                </a:solidFill>
              </a:rPr>
              <a:t>AWS IoT Core is a managed cloud service that connects devices easily and securely interact with the cloud applications or other devices.</a:t>
            </a:r>
            <a:endParaRPr sz="2000">
              <a:solidFill>
                <a:srgbClr val="40404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/>
        </p:nvSpPr>
        <p:spPr>
          <a:xfrm>
            <a:off x="424450" y="5313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dirty="0">
                <a:solidFill>
                  <a:schemeClr val="dk1"/>
                </a:solidFill>
              </a:rPr>
              <a:t>Up Next</a:t>
            </a:r>
            <a:endParaRPr sz="2200" b="1" dirty="0">
              <a:solidFill>
                <a:schemeClr val="dk1"/>
              </a:solidFill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424450" y="1329160"/>
            <a:ext cx="8058600" cy="223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1900" dirty="0">
                <a:solidFill>
                  <a:schemeClr val="dk1"/>
                </a:solidFill>
              </a:rPr>
              <a:t>In the next phase, our focus is on seamlessly integrating the React dashboard with data from IoT sensors. We'll establish a secure AWS IoT Core pipeline for sensor data ingestion, utilizing AWS IoT Analytics and storage services. A </a:t>
            </a:r>
            <a:r>
              <a:rPr lang="en-US" sz="1900" dirty="0" err="1">
                <a:solidFill>
                  <a:schemeClr val="dk1"/>
                </a:solidFill>
              </a:rPr>
              <a:t>GraphQL</a:t>
            </a:r>
            <a:r>
              <a:rPr lang="en-US" sz="1900" dirty="0">
                <a:solidFill>
                  <a:schemeClr val="dk1"/>
                </a:solidFill>
              </a:rPr>
              <a:t> schema will facilitate communication, allowing real-time updates through AWS AppSync subscriptions. Leveraging visualization libraries, the React dashboard will dynamically display meaningful insights derived from IoT data. </a:t>
            </a:r>
            <a:endParaRPr sz="1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108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/>
        </p:nvSpPr>
        <p:spPr>
          <a:xfrm>
            <a:off x="407700" y="51460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References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237" name="Google Shape;237;p42"/>
          <p:cNvSpPr txBox="1"/>
          <p:nvPr/>
        </p:nvSpPr>
        <p:spPr>
          <a:xfrm>
            <a:off x="407700" y="1175625"/>
            <a:ext cx="78408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https://medium.com/dev-jam/getting-started-with-aws-iot-core-and-mqtt-protocol-with-a-node-js-example-ed16bd542704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https://docs.amplify.aws/start/getting-started/integrate/q/integration/flutter/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/>
          <p:nvPr/>
        </p:nvSpPr>
        <p:spPr>
          <a:xfrm>
            <a:off x="1785724" y="1794950"/>
            <a:ext cx="5715829" cy="1387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Arial"/>
              </a:rPr>
              <a:t>Thanks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>
            <a:spLocks noGrp="1"/>
          </p:cNvSpPr>
          <p:nvPr>
            <p:ph type="sldNum" idx="12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248" name="Google Shape;248;p44"/>
          <p:cNvSpPr/>
          <p:nvPr/>
        </p:nvSpPr>
        <p:spPr>
          <a:xfrm>
            <a:off x="0" y="3452707"/>
            <a:ext cx="9144000" cy="169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" name="Google Shape;249;p44"/>
          <p:cNvGrpSpPr/>
          <p:nvPr/>
        </p:nvGrpSpPr>
        <p:grpSpPr>
          <a:xfrm>
            <a:off x="743945" y="3841901"/>
            <a:ext cx="6342398" cy="915321"/>
            <a:chOff x="1189206" y="4703095"/>
            <a:chExt cx="8456530" cy="1220428"/>
          </a:xfrm>
        </p:grpSpPr>
        <p:pic>
          <p:nvPicPr>
            <p:cNvPr id="250" name="Google Shape;250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88286" y="4770195"/>
              <a:ext cx="254872" cy="254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44"/>
            <p:cNvSpPr/>
            <p:nvPr/>
          </p:nvSpPr>
          <p:spPr>
            <a:xfrm>
              <a:off x="1548231" y="4730873"/>
              <a:ext cx="32410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4"/>
                </a:rPr>
                <a:t>https://www.facebook.com/IIITBofficial/</a:t>
              </a:r>
              <a:r>
                <a:rPr lang="en-GB" sz="900" b="0" i="0" u="none" strike="noStrike" cap="none">
                  <a:solidFill>
                    <a:srgbClr val="2F5496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100"/>
            </a:p>
          </p:txBody>
        </p:sp>
        <p:sp>
          <p:nvSpPr>
            <p:cNvPr id="252" name="Google Shape;252;p44"/>
            <p:cNvSpPr/>
            <p:nvPr/>
          </p:nvSpPr>
          <p:spPr>
            <a:xfrm>
              <a:off x="6296751" y="4703095"/>
              <a:ext cx="25853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/>
                </a:rPr>
                <a:t>https://twitter.com/IIITB_official</a:t>
              </a:r>
              <a:endParaRPr sz="9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4"/>
            <p:cNvSpPr/>
            <p:nvPr/>
          </p:nvSpPr>
          <p:spPr>
            <a:xfrm>
              <a:off x="1499604" y="5158634"/>
              <a:ext cx="38688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2F5496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lang="en-GB" sz="9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6"/>
                </a:rPr>
                <a:t>https://www.linkedin.com/school/iiit-bangalore/</a:t>
              </a:r>
              <a:endParaRPr sz="9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4"/>
            <p:cNvSpPr/>
            <p:nvPr/>
          </p:nvSpPr>
          <p:spPr>
            <a:xfrm>
              <a:off x="6293280" y="5164723"/>
              <a:ext cx="335245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7"/>
                </a:rPr>
                <a:t>https://www.youtube.com/user/iiitbmedia</a:t>
              </a:r>
              <a:endParaRPr sz="9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5" name="Google Shape;255;p44" descr="C:\Users\MEDIA CENTER\Desktop\instagram-logos-png-images-free-download-2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80400" y="5652589"/>
              <a:ext cx="270934" cy="2709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44"/>
            <p:cNvSpPr/>
            <p:nvPr/>
          </p:nvSpPr>
          <p:spPr>
            <a:xfrm>
              <a:off x="1583028" y="5580812"/>
              <a:ext cx="330064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9"/>
                </a:rPr>
                <a:t>https://www.instagram.com/iiitb_official/</a:t>
              </a:r>
              <a:endParaRPr sz="9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7" name="Google Shape;257;p44" descr="C:\Users\MEDIA CENTER\Desktop\hd-youtube-logo-png-transparent-background-20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985420" y="5192565"/>
              <a:ext cx="349251" cy="349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44" descr="C:\Users\MEDIA CENTER\Desktop\twitter_PNG3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984714" y="4748949"/>
              <a:ext cx="375885" cy="375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44" descr="C:\Users\MEDIA CENTER\Desktop\Popular_Social_Media-22-512 (1)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189206" y="5141061"/>
              <a:ext cx="469195" cy="4691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0" name="Google Shape;260;p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590975" y="3841901"/>
            <a:ext cx="897571" cy="89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748095" y="614266"/>
            <a:ext cx="3740452" cy="259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4" descr="Image result for IIITB logo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290675" y="664008"/>
            <a:ext cx="875088" cy="72568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4"/>
          <p:cNvSpPr txBox="1"/>
          <p:nvPr/>
        </p:nvSpPr>
        <p:spPr>
          <a:xfrm>
            <a:off x="664172" y="1556609"/>
            <a:ext cx="3958317" cy="154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International Institute of Information Technology Bangalore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26/C, Electronics City, Hosur Road, </a:t>
            </a:r>
            <a:endParaRPr sz="110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Bengaluru – 560 100, Karnataka, India</a:t>
            </a:r>
            <a:endParaRPr sz="110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www.iiitb.ac.in</a:t>
            </a: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/>
        </p:nvSpPr>
        <p:spPr>
          <a:xfrm>
            <a:off x="424450" y="4643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Cost Factor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424450" y="1138350"/>
            <a:ext cx="7840800" cy="3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404040"/>
                </a:solidFill>
              </a:rPr>
              <a:t>AWS Free Tier is available to AWS IoT Core Customers from the day AWS account created.</a:t>
            </a:r>
            <a:endParaRPr sz="19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404040"/>
                </a:solidFill>
              </a:rPr>
              <a:t>Free usage Tier includes :-</a:t>
            </a:r>
            <a:endParaRPr sz="1900">
              <a:solidFill>
                <a:srgbClr val="404040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900"/>
              <a:buChar char="-"/>
            </a:pPr>
            <a:r>
              <a:rPr lang="en-GB" sz="1900">
                <a:solidFill>
                  <a:srgbClr val="404040"/>
                </a:solidFill>
              </a:rPr>
              <a:t>2,250,000 minutes of connection.</a:t>
            </a:r>
            <a:endParaRPr sz="1900">
              <a:solidFill>
                <a:srgbClr val="404040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Char char="-"/>
            </a:pPr>
            <a:r>
              <a:rPr lang="en-GB" sz="1900">
                <a:solidFill>
                  <a:srgbClr val="404040"/>
                </a:solidFill>
              </a:rPr>
              <a:t>500,000 messages.</a:t>
            </a:r>
            <a:endParaRPr sz="1900">
              <a:solidFill>
                <a:srgbClr val="404040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Char char="-"/>
            </a:pPr>
            <a:r>
              <a:rPr lang="en-GB" sz="1900">
                <a:solidFill>
                  <a:srgbClr val="404040"/>
                </a:solidFill>
              </a:rPr>
              <a:t>225,000 registry or device shadow operations.</a:t>
            </a:r>
            <a:endParaRPr sz="1900">
              <a:solidFill>
                <a:srgbClr val="404040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Char char="-"/>
            </a:pPr>
            <a:r>
              <a:rPr lang="en-GB" sz="1900">
                <a:solidFill>
                  <a:srgbClr val="404040"/>
                </a:solidFill>
              </a:rPr>
              <a:t>After free tier usage: Connectivity costs $0.042 per device and varies  according to region.</a:t>
            </a:r>
            <a:endParaRPr sz="19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40404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738150" y="547300"/>
            <a:ext cx="766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/>
              <a:t>Architecture Design - Brief</a:t>
            </a:r>
            <a:endParaRPr sz="2200" b="1" dirty="0"/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87" y="1260225"/>
            <a:ext cx="8128625" cy="26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/>
        </p:nvSpPr>
        <p:spPr>
          <a:xfrm>
            <a:off x="286889" y="228483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Architecture Design</a:t>
            </a:r>
            <a:endParaRPr sz="2200" b="1">
              <a:solidFill>
                <a:schemeClr val="dk1"/>
              </a:solidFill>
            </a:endParaRPr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38" y="666427"/>
            <a:ext cx="7589423" cy="3718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C9F0CB9-1832-D701-E101-D0D096001739}"/>
              </a:ext>
            </a:extLst>
          </p:cNvPr>
          <p:cNvSpPr/>
          <p:nvPr/>
        </p:nvSpPr>
        <p:spPr>
          <a:xfrm>
            <a:off x="1826215" y="249254"/>
            <a:ext cx="5078255" cy="47507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Trebuchet MS" panose="020B0603020202020204"/>
            </a:endParaRPr>
          </a:p>
        </p:txBody>
      </p:sp>
      <p:sp>
        <p:nvSpPr>
          <p:cNvPr id="4" name="Google Shape;146;p28">
            <a:extLst>
              <a:ext uri="{FF2B5EF4-FFF2-40B4-BE49-F238E27FC236}">
                <a16:creationId xmlns:a16="http://schemas.microsoft.com/office/drawing/2014/main" id="{1BB6DC0C-12A8-A972-3625-B5BCD78A8E11}"/>
              </a:ext>
            </a:extLst>
          </p:cNvPr>
          <p:cNvSpPr txBox="1"/>
          <p:nvPr/>
        </p:nvSpPr>
        <p:spPr>
          <a:xfrm>
            <a:off x="7819" y="51739"/>
            <a:ext cx="6898946" cy="69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defTabSz="342900">
              <a:buClrTx/>
            </a:pPr>
            <a:r>
              <a:rPr lang="en-GB" sz="1800" b="1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Application design</a:t>
            </a:r>
          </a:p>
          <a:p>
            <a:pPr defTabSz="342900">
              <a:buClrTx/>
            </a:pPr>
            <a:r>
              <a:rPr lang="en-GB" sz="1800" b="1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details</a:t>
            </a:r>
            <a:endParaRPr sz="1800" b="1" kern="120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EA80E3-8C54-8A4D-C3A6-067FEB739AE9}"/>
              </a:ext>
            </a:extLst>
          </p:cNvPr>
          <p:cNvSpPr/>
          <p:nvPr/>
        </p:nvSpPr>
        <p:spPr>
          <a:xfrm>
            <a:off x="355897" y="1738648"/>
            <a:ext cx="662696" cy="5538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</a:rPr>
              <a:t>IoT sensors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3E664985-2F25-41D1-0020-024DBE091A57}"/>
              </a:ext>
            </a:extLst>
          </p:cNvPr>
          <p:cNvSpPr/>
          <p:nvPr/>
        </p:nvSpPr>
        <p:spPr>
          <a:xfrm>
            <a:off x="3687352" y="1972382"/>
            <a:ext cx="384717" cy="471836"/>
          </a:xfrm>
          <a:prstGeom prst="ca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900" kern="1200" dirty="0">
              <a:solidFill>
                <a:prstClr val="white"/>
              </a:solidFill>
              <a:latin typeface="Trebuchet MS" panose="020B0603020202020204"/>
            </a:endParaRP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FC56F7EA-4569-1E56-F348-213A36F184A5}"/>
              </a:ext>
            </a:extLst>
          </p:cNvPr>
          <p:cNvSpPr/>
          <p:nvPr/>
        </p:nvSpPr>
        <p:spPr>
          <a:xfrm>
            <a:off x="5043656" y="2236006"/>
            <a:ext cx="359603" cy="168722"/>
          </a:xfrm>
          <a:prstGeom prst="can">
            <a:avLst>
              <a:gd name="adj" fmla="val 1569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900" kern="1200">
              <a:solidFill>
                <a:prstClr val="white"/>
              </a:solidFill>
              <a:latin typeface="Trebuchet MS" panose="020B0603020202020204"/>
            </a:endParaRP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3D00ED90-A3CA-5A16-3574-7BECE33A3B70}"/>
              </a:ext>
            </a:extLst>
          </p:cNvPr>
          <p:cNvSpPr/>
          <p:nvPr/>
        </p:nvSpPr>
        <p:spPr>
          <a:xfrm>
            <a:off x="4444925" y="1977922"/>
            <a:ext cx="359603" cy="471836"/>
          </a:xfrm>
          <a:prstGeom prst="ca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900" kern="1200">
              <a:solidFill>
                <a:prstClr val="white"/>
              </a:solidFill>
              <a:latin typeface="Trebuchet MS" panose="020B060302020202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D3C9A0-50ED-CEC3-9D7B-258B5917CEE7}"/>
              </a:ext>
            </a:extLst>
          </p:cNvPr>
          <p:cNvSpPr/>
          <p:nvPr/>
        </p:nvSpPr>
        <p:spPr>
          <a:xfrm>
            <a:off x="3708865" y="2923729"/>
            <a:ext cx="384717" cy="3679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</a:rPr>
              <a:t>&gt;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D63B94-839F-0FD7-E3EF-F8F904D025BE}"/>
              </a:ext>
            </a:extLst>
          </p:cNvPr>
          <p:cNvSpPr/>
          <p:nvPr/>
        </p:nvSpPr>
        <p:spPr>
          <a:xfrm>
            <a:off x="4993736" y="2952982"/>
            <a:ext cx="434897" cy="3679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</a:rPr>
              <a:t>λ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C367A1-B5A6-77DB-1157-43413DAA8441}"/>
              </a:ext>
            </a:extLst>
          </p:cNvPr>
          <p:cNvSpPr/>
          <p:nvPr/>
        </p:nvSpPr>
        <p:spPr>
          <a:xfrm>
            <a:off x="198491" y="2575252"/>
            <a:ext cx="982068" cy="5538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</a:rPr>
              <a:t>Edge device</a:t>
            </a:r>
          </a:p>
          <a:p>
            <a:pPr algn="ctr" defTabSz="342900">
              <a:buClrTx/>
            </a:pPr>
            <a:r>
              <a:rPr lang="en-US" sz="900" kern="1200" dirty="0" err="1">
                <a:solidFill>
                  <a:prstClr val="black"/>
                </a:solidFill>
                <a:latin typeface="Trebuchet MS" panose="020B0603020202020204"/>
              </a:rPr>
              <a:t>Rpi</a:t>
            </a: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</a:rPr>
              <a:t> + Router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0C2462-CF8B-FED8-E366-7B06028A58A9}"/>
              </a:ext>
            </a:extLst>
          </p:cNvPr>
          <p:cNvSpPr/>
          <p:nvPr/>
        </p:nvSpPr>
        <p:spPr>
          <a:xfrm>
            <a:off x="2371023" y="2575252"/>
            <a:ext cx="764954" cy="55382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</a:rPr>
              <a:t>AWS IoT 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E55B00-E0D2-4787-88CF-73B8B7CA0B36}"/>
              </a:ext>
            </a:extLst>
          </p:cNvPr>
          <p:cNvSpPr txBox="1"/>
          <p:nvPr/>
        </p:nvSpPr>
        <p:spPr>
          <a:xfrm>
            <a:off x="3239198" y="1712303"/>
            <a:ext cx="9236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Filter by topic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D82FF-0610-BBC5-F275-627480644ACB}"/>
              </a:ext>
            </a:extLst>
          </p:cNvPr>
          <p:cNvSpPr txBox="1"/>
          <p:nvPr/>
        </p:nvSpPr>
        <p:spPr>
          <a:xfrm>
            <a:off x="4531200" y="2433361"/>
            <a:ext cx="5854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IoT rule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76C279BA-BA29-E2B2-80A3-854AFCBC5564}"/>
              </a:ext>
            </a:extLst>
          </p:cNvPr>
          <p:cNvSpPr/>
          <p:nvPr/>
        </p:nvSpPr>
        <p:spPr>
          <a:xfrm>
            <a:off x="5043043" y="1916133"/>
            <a:ext cx="359603" cy="168722"/>
          </a:xfrm>
          <a:prstGeom prst="can">
            <a:avLst>
              <a:gd name="adj" fmla="val 1569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900" kern="1200">
              <a:solidFill>
                <a:prstClr val="white"/>
              </a:solidFill>
              <a:latin typeface="Trebuchet MS" panose="020B0603020202020204"/>
            </a:endParaRP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DD063ACB-8C4B-464B-6709-F14579C8672A}"/>
              </a:ext>
            </a:extLst>
          </p:cNvPr>
          <p:cNvSpPr/>
          <p:nvPr/>
        </p:nvSpPr>
        <p:spPr>
          <a:xfrm>
            <a:off x="5043656" y="2067285"/>
            <a:ext cx="359603" cy="168722"/>
          </a:xfrm>
          <a:prstGeom prst="can">
            <a:avLst>
              <a:gd name="adj" fmla="val 1569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900" kern="1200">
              <a:solidFill>
                <a:prstClr val="white"/>
              </a:solidFill>
              <a:latin typeface="Trebuchet MS" panose="020B0603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BA0599-2CC2-27F2-ED3F-A7B6BB9FC158}"/>
              </a:ext>
            </a:extLst>
          </p:cNvPr>
          <p:cNvSpPr txBox="1"/>
          <p:nvPr/>
        </p:nvSpPr>
        <p:spPr>
          <a:xfrm>
            <a:off x="5402647" y="196771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Dynamo</a:t>
            </a:r>
          </a:p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 DB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C71D3A8-D0C7-4B33-E8B6-5FC1D791E5C9}"/>
              </a:ext>
            </a:extLst>
          </p:cNvPr>
          <p:cNvSpPr/>
          <p:nvPr/>
        </p:nvSpPr>
        <p:spPr>
          <a:xfrm>
            <a:off x="5571135" y="938730"/>
            <a:ext cx="1019207" cy="24713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</a:rPr>
              <a:t>Grafana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4779DEE-5461-03FE-3E54-C520B3047800}"/>
              </a:ext>
            </a:extLst>
          </p:cNvPr>
          <p:cNvSpPr/>
          <p:nvPr/>
        </p:nvSpPr>
        <p:spPr>
          <a:xfrm>
            <a:off x="2328417" y="3672566"/>
            <a:ext cx="764954" cy="3924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r>
              <a:rPr lang="en-US" sz="900" kern="1200" dirty="0" err="1">
                <a:solidFill>
                  <a:prstClr val="black"/>
                </a:solidFill>
                <a:latin typeface="Trebuchet MS" panose="020B0603020202020204"/>
              </a:rPr>
              <a:t>SNS</a:t>
            </a:r>
            <a:endParaRPr lang="en-US" sz="900" kern="1200" dirty="0">
              <a:solidFill>
                <a:prstClr val="black"/>
              </a:solidFill>
              <a:latin typeface="Trebuchet MS" panose="020B060302020202020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D01A1E4-A209-85A4-8071-E67AA3E2AB3E}"/>
              </a:ext>
            </a:extLst>
          </p:cNvPr>
          <p:cNvSpPr/>
          <p:nvPr/>
        </p:nvSpPr>
        <p:spPr>
          <a:xfrm>
            <a:off x="4675981" y="3763534"/>
            <a:ext cx="764954" cy="3924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</a:rPr>
              <a:t>AWS</a:t>
            </a:r>
          </a:p>
          <a:p>
            <a:pPr algn="ctr"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</a:rPr>
              <a:t>Amplify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38BB5E-E13B-F0C6-F50A-34394D0054F8}"/>
              </a:ext>
            </a:extLst>
          </p:cNvPr>
          <p:cNvSpPr txBox="1"/>
          <p:nvPr/>
        </p:nvSpPr>
        <p:spPr>
          <a:xfrm>
            <a:off x="1782174" y="315803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Create New Thing</a:t>
            </a:r>
          </a:p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Public and Private key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F56030-DE43-E50A-6A15-E39E2C5B8323}"/>
              </a:ext>
            </a:extLst>
          </p:cNvPr>
          <p:cNvSpPr txBox="1"/>
          <p:nvPr/>
        </p:nvSpPr>
        <p:spPr>
          <a:xfrm>
            <a:off x="1236202" y="2577518"/>
            <a:ext cx="85151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900" kern="1200" dirty="0" err="1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MQTT</a:t>
            </a:r>
            <a:endParaRPr lang="en-US" sz="900" kern="120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endParaRPr>
          </a:p>
          <a:p>
            <a:pPr defTabSz="342900">
              <a:buClrTx/>
            </a:pPr>
            <a:endParaRPr lang="en-US" sz="900" kern="120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endParaRPr>
          </a:p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Publish topic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2401BF-FC85-E85E-6B89-02D1928666C6}"/>
              </a:ext>
            </a:extLst>
          </p:cNvPr>
          <p:cNvSpPr txBox="1"/>
          <p:nvPr/>
        </p:nvSpPr>
        <p:spPr>
          <a:xfrm>
            <a:off x="5370637" y="298704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Lambda </a:t>
            </a:r>
          </a:p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function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3758C6-9B53-8C07-F3D1-863B52D30B8E}"/>
              </a:ext>
            </a:extLst>
          </p:cNvPr>
          <p:cNvSpPr txBox="1"/>
          <p:nvPr/>
        </p:nvSpPr>
        <p:spPr>
          <a:xfrm>
            <a:off x="4310881" y="3103324"/>
            <a:ext cx="562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Trigger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130BE5-F82D-FCEF-A219-0AFADC0336B1}"/>
              </a:ext>
            </a:extLst>
          </p:cNvPr>
          <p:cNvSpPr txBox="1"/>
          <p:nvPr/>
        </p:nvSpPr>
        <p:spPr>
          <a:xfrm>
            <a:off x="3120416" y="3029107"/>
            <a:ext cx="7056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IoT action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2AD514-95F8-BD13-C149-E08EC007AD8F}"/>
              </a:ext>
            </a:extLst>
          </p:cNvPr>
          <p:cNvSpPr txBox="1"/>
          <p:nvPr/>
        </p:nvSpPr>
        <p:spPr>
          <a:xfrm>
            <a:off x="5211184" y="2577518"/>
            <a:ext cx="4571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Store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07B8AB-F115-13BF-78D3-4E7350DF7E00}"/>
              </a:ext>
            </a:extLst>
          </p:cNvPr>
          <p:cNvSpPr txBox="1"/>
          <p:nvPr/>
        </p:nvSpPr>
        <p:spPr>
          <a:xfrm>
            <a:off x="3566568" y="417184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Authentication</a:t>
            </a:r>
          </a:p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Storage + </a:t>
            </a:r>
            <a:r>
              <a:rPr lang="en-US" sz="900" kern="1200" dirty="0" err="1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S3</a:t>
            </a: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 bucket</a:t>
            </a:r>
          </a:p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APIs</a:t>
            </a:r>
          </a:p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Analytics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AACF2E1-64EC-8C11-D514-3845DA59E78A}"/>
              </a:ext>
            </a:extLst>
          </p:cNvPr>
          <p:cNvSpPr/>
          <p:nvPr/>
        </p:nvSpPr>
        <p:spPr>
          <a:xfrm>
            <a:off x="3617053" y="3782216"/>
            <a:ext cx="851875" cy="3924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</a:rPr>
              <a:t>AWS</a:t>
            </a:r>
          </a:p>
          <a:p>
            <a:pPr algn="ctr"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</a:rPr>
              <a:t>Categories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9B85BD-8F87-A66C-CA4A-2FB93AB694D3}"/>
              </a:ext>
            </a:extLst>
          </p:cNvPr>
          <p:cNvSpPr txBox="1"/>
          <p:nvPr/>
        </p:nvSpPr>
        <p:spPr>
          <a:xfrm>
            <a:off x="5635215" y="3754777"/>
            <a:ext cx="6318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 Flutter</a:t>
            </a:r>
          </a:p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Library</a:t>
            </a:r>
          </a:p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REST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8CF29C-C654-D254-C6F6-AAE6ECF4E45A}"/>
              </a:ext>
            </a:extLst>
          </p:cNvPr>
          <p:cNvSpPr txBox="1"/>
          <p:nvPr/>
        </p:nvSpPr>
        <p:spPr>
          <a:xfrm>
            <a:off x="3889360" y="2460140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IoT topic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B4699B-BDA0-8B65-CE82-32E232F1682A}"/>
              </a:ext>
            </a:extLst>
          </p:cNvPr>
          <p:cNvSpPr txBox="1"/>
          <p:nvPr/>
        </p:nvSpPr>
        <p:spPr>
          <a:xfrm>
            <a:off x="4365343" y="1732082"/>
            <a:ext cx="8053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SQL action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66217C-528C-30AF-C33C-A906EDB59205}"/>
              </a:ext>
            </a:extLst>
          </p:cNvPr>
          <p:cNvSpPr/>
          <p:nvPr/>
        </p:nvSpPr>
        <p:spPr>
          <a:xfrm>
            <a:off x="4317097" y="1104859"/>
            <a:ext cx="662696" cy="55382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</a:rPr>
              <a:t>Time series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378C687-C022-3B7F-9862-A0BA59E48550}"/>
              </a:ext>
            </a:extLst>
          </p:cNvPr>
          <p:cNvSpPr txBox="1"/>
          <p:nvPr/>
        </p:nvSpPr>
        <p:spPr>
          <a:xfrm>
            <a:off x="4555216" y="797348"/>
            <a:ext cx="8338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Create table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1A3CF9-172D-58DE-FA31-8323850571AD}"/>
              </a:ext>
            </a:extLst>
          </p:cNvPr>
          <p:cNvSpPr txBox="1"/>
          <p:nvPr/>
        </p:nvSpPr>
        <p:spPr>
          <a:xfrm>
            <a:off x="4959436" y="1205746"/>
            <a:ext cx="193541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Create a workspace with AWS </a:t>
            </a:r>
            <a:r>
              <a:rPr lang="en-US" sz="900" kern="1200" dirty="0" err="1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SSO</a:t>
            </a:r>
            <a:endParaRPr lang="en-US" sz="900" kern="120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endParaRPr>
          </a:p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Add time stream data source</a:t>
            </a:r>
          </a:p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Create new dashboard</a:t>
            </a:r>
          </a:p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Add a panel according to the query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D48D65-51E5-C6E6-4214-1AE38F7F810E}"/>
              </a:ext>
            </a:extLst>
          </p:cNvPr>
          <p:cNvSpPr txBox="1"/>
          <p:nvPr/>
        </p:nvSpPr>
        <p:spPr>
          <a:xfrm>
            <a:off x="3687352" y="331532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900" kern="1200" dirty="0" err="1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SNS</a:t>
            </a: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 Notifications</a:t>
            </a:r>
          </a:p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Timestream table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E49B629-5A42-1915-5CAF-3CB206BC17BC}"/>
              </a:ext>
            </a:extLst>
          </p:cNvPr>
          <p:cNvSpPr txBox="1"/>
          <p:nvPr/>
        </p:nvSpPr>
        <p:spPr>
          <a:xfrm>
            <a:off x="3437390" y="704552"/>
            <a:ext cx="11233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Adds Data to Table according to query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20C9DBC-A361-6A19-ABFF-CFCE4CF89297}"/>
              </a:ext>
            </a:extLst>
          </p:cNvPr>
          <p:cNvSpPr txBox="1"/>
          <p:nvPr/>
        </p:nvSpPr>
        <p:spPr>
          <a:xfrm>
            <a:off x="2210411" y="4122815"/>
            <a:ext cx="11233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Alert rule + Trigger</a:t>
            </a:r>
          </a:p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Will put message according to query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EEECE-A2F1-8AEE-3FB2-0F535B6EECDB}"/>
              </a:ext>
            </a:extLst>
          </p:cNvPr>
          <p:cNvSpPr txBox="1"/>
          <p:nvPr/>
        </p:nvSpPr>
        <p:spPr>
          <a:xfrm>
            <a:off x="4249216" y="2656340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Type of action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102DEFD-6EA8-11EE-43BB-1D4795A6E468}"/>
              </a:ext>
            </a:extLst>
          </p:cNvPr>
          <p:cNvCxnSpPr>
            <a:cxnSpLocks/>
          </p:cNvCxnSpPr>
          <p:nvPr/>
        </p:nvCxnSpPr>
        <p:spPr>
          <a:xfrm flipH="1">
            <a:off x="4058704" y="2442366"/>
            <a:ext cx="484745" cy="52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EFEECF-F94E-7292-D329-F10DA919BD60}"/>
              </a:ext>
            </a:extLst>
          </p:cNvPr>
          <p:cNvCxnSpPr>
            <a:cxnSpLocks/>
          </p:cNvCxnSpPr>
          <p:nvPr/>
        </p:nvCxnSpPr>
        <p:spPr>
          <a:xfrm>
            <a:off x="687245" y="2267439"/>
            <a:ext cx="0" cy="296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58D0C66-38C7-FEE3-9005-34B7C8E6FEF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180558" y="2852165"/>
            <a:ext cx="1190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4B58206-CE7E-1C8B-A362-BE6E6B05A5B2}"/>
              </a:ext>
            </a:extLst>
          </p:cNvPr>
          <p:cNvCxnSpPr>
            <a:cxnSpLocks/>
          </p:cNvCxnSpPr>
          <p:nvPr/>
        </p:nvCxnSpPr>
        <p:spPr>
          <a:xfrm>
            <a:off x="3543015" y="1120320"/>
            <a:ext cx="0" cy="190878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FB60C4-8C48-9F2C-7BDD-20F16A83CCAC}"/>
              </a:ext>
            </a:extLst>
          </p:cNvPr>
          <p:cNvCxnSpPr>
            <a:cxnSpLocks/>
          </p:cNvCxnSpPr>
          <p:nvPr/>
        </p:nvCxnSpPr>
        <p:spPr>
          <a:xfrm>
            <a:off x="3321328" y="2109908"/>
            <a:ext cx="0" cy="76022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A56EC0C-4016-E42B-2A81-88B018162030}"/>
              </a:ext>
            </a:extLst>
          </p:cNvPr>
          <p:cNvCxnSpPr>
            <a:cxnSpLocks/>
          </p:cNvCxnSpPr>
          <p:nvPr/>
        </p:nvCxnSpPr>
        <p:spPr>
          <a:xfrm>
            <a:off x="3146354" y="2852164"/>
            <a:ext cx="174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C004383-B02E-5FF1-2F59-69EB9A011EB4}"/>
              </a:ext>
            </a:extLst>
          </p:cNvPr>
          <p:cNvCxnSpPr>
            <a:cxnSpLocks/>
          </p:cNvCxnSpPr>
          <p:nvPr/>
        </p:nvCxnSpPr>
        <p:spPr>
          <a:xfrm>
            <a:off x="3321328" y="2109908"/>
            <a:ext cx="376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8E1E8EF-285B-8D27-8879-AD25D0697BA0}"/>
              </a:ext>
            </a:extLst>
          </p:cNvPr>
          <p:cNvCxnSpPr>
            <a:cxnSpLocks/>
          </p:cNvCxnSpPr>
          <p:nvPr/>
        </p:nvCxnSpPr>
        <p:spPr>
          <a:xfrm>
            <a:off x="3528491" y="1112942"/>
            <a:ext cx="1096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07DDB56-161C-6E8A-8E10-AEEBA5BBC8A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4093582" y="3107725"/>
            <a:ext cx="900154" cy="29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215E177-F3FA-B757-3451-8AC5D64B8A04}"/>
              </a:ext>
            </a:extLst>
          </p:cNvPr>
          <p:cNvCxnSpPr>
            <a:cxnSpLocks/>
            <a:stCxn id="6" idx="4"/>
            <a:endCxn id="8" idx="2"/>
          </p:cNvCxnSpPr>
          <p:nvPr/>
        </p:nvCxnSpPr>
        <p:spPr>
          <a:xfrm>
            <a:off x="4072069" y="2208301"/>
            <a:ext cx="372857" cy="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E2FD6D2-92E2-8433-1677-8C881A5DA54F}"/>
              </a:ext>
            </a:extLst>
          </p:cNvPr>
          <p:cNvCxnSpPr>
            <a:cxnSpLocks/>
            <a:stCxn id="10" idx="0"/>
            <a:endCxn id="7" idx="3"/>
          </p:cNvCxnSpPr>
          <p:nvPr/>
        </p:nvCxnSpPr>
        <p:spPr>
          <a:xfrm flipV="1">
            <a:off x="5211185" y="2404728"/>
            <a:ext cx="12273" cy="548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3A35F0-F47A-7E54-F4CA-B73CC74330C9}"/>
              </a:ext>
            </a:extLst>
          </p:cNvPr>
          <p:cNvCxnSpPr>
            <a:cxnSpLocks/>
            <a:stCxn id="34" idx="0"/>
          </p:cNvCxnSpPr>
          <p:nvPr/>
        </p:nvCxnSpPr>
        <p:spPr>
          <a:xfrm flipH="1">
            <a:off x="3457292" y="3029107"/>
            <a:ext cx="15945" cy="998705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3CADCC9-DFA6-BCD1-3009-964DF1CF4F03}"/>
              </a:ext>
            </a:extLst>
          </p:cNvPr>
          <p:cNvCxnSpPr>
            <a:cxnSpLocks/>
          </p:cNvCxnSpPr>
          <p:nvPr/>
        </p:nvCxnSpPr>
        <p:spPr>
          <a:xfrm flipH="1">
            <a:off x="3093370" y="4016396"/>
            <a:ext cx="349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92A138D-2C59-6F3C-09D3-ABE5962D52B8}"/>
              </a:ext>
            </a:extLst>
          </p:cNvPr>
          <p:cNvCxnSpPr>
            <a:cxnSpLocks/>
          </p:cNvCxnSpPr>
          <p:nvPr/>
        </p:nvCxnSpPr>
        <p:spPr>
          <a:xfrm>
            <a:off x="3868445" y="2433361"/>
            <a:ext cx="9994" cy="466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AE11E36-E755-0550-838E-DD15E13E60AE}"/>
              </a:ext>
            </a:extLst>
          </p:cNvPr>
          <p:cNvCxnSpPr>
            <a:cxnSpLocks/>
            <a:stCxn id="38" idx="3"/>
            <a:endCxn id="20" idx="1"/>
          </p:cNvCxnSpPr>
          <p:nvPr/>
        </p:nvCxnSpPr>
        <p:spPr>
          <a:xfrm flipV="1">
            <a:off x="4468928" y="3959734"/>
            <a:ext cx="207053" cy="1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191C72E-211B-F3B4-1B69-3F368209F8FF}"/>
              </a:ext>
            </a:extLst>
          </p:cNvPr>
          <p:cNvCxnSpPr>
            <a:cxnSpLocks/>
            <a:stCxn id="20" idx="3"/>
            <a:endCxn id="130" idx="1"/>
          </p:cNvCxnSpPr>
          <p:nvPr/>
        </p:nvCxnSpPr>
        <p:spPr>
          <a:xfrm flipV="1">
            <a:off x="5440935" y="3908561"/>
            <a:ext cx="2226533" cy="51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287A34C-2D50-601E-745D-35DD5B00753D}"/>
              </a:ext>
            </a:extLst>
          </p:cNvPr>
          <p:cNvCxnSpPr>
            <a:cxnSpLocks/>
            <a:stCxn id="34" idx="0"/>
          </p:cNvCxnSpPr>
          <p:nvPr/>
        </p:nvCxnSpPr>
        <p:spPr>
          <a:xfrm>
            <a:off x="3473237" y="3029107"/>
            <a:ext cx="291828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A6A0800-F13E-79F6-7D41-3EEC59D97F1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988640" y="1062296"/>
            <a:ext cx="582496" cy="6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4">
            <a:extLst>
              <a:ext uri="{FF2B5EF4-FFF2-40B4-BE49-F238E27FC236}">
                <a16:creationId xmlns:a16="http://schemas.microsoft.com/office/drawing/2014/main" id="{520EAE61-0F7D-DF3D-DFE9-93582D20A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468" y="3467247"/>
            <a:ext cx="440887" cy="882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" name="TextBox 3151">
            <a:extLst>
              <a:ext uri="{FF2B5EF4-FFF2-40B4-BE49-F238E27FC236}">
                <a16:creationId xmlns:a16="http://schemas.microsoft.com/office/drawing/2014/main" id="{AC9EE81F-6541-087B-563C-BF9AE45AC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4778" y="4349875"/>
            <a:ext cx="61407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342900">
              <a:buClrTx/>
            </a:pPr>
            <a:r>
              <a:rPr lang="en-US" altLang="en-US" sz="900" kern="1200" dirty="0">
                <a:solidFill>
                  <a:prstClr val="black"/>
                </a:solidFill>
                <a:ea typeface="+mn-ea"/>
              </a:rPr>
              <a:t>Remote mobile device</a:t>
            </a:r>
          </a:p>
        </p:txBody>
      </p:sp>
      <p:pic>
        <p:nvPicPr>
          <p:cNvPr id="133" name="Picture 2" descr="Image result for data visualization clipart">
            <a:extLst>
              <a:ext uri="{FF2B5EF4-FFF2-40B4-BE49-F238E27FC236}">
                <a16:creationId xmlns:a16="http://schemas.microsoft.com/office/drawing/2014/main" id="{9F78ABBB-E989-06DD-9CE7-FF8FB21EA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134" y="519160"/>
            <a:ext cx="1019207" cy="4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Google Shape;146;p28">
            <a:extLst>
              <a:ext uri="{FF2B5EF4-FFF2-40B4-BE49-F238E27FC236}">
                <a16:creationId xmlns:a16="http://schemas.microsoft.com/office/drawing/2014/main" id="{F3B4D02E-C504-098F-F581-53CFA85E173A}"/>
              </a:ext>
            </a:extLst>
          </p:cNvPr>
          <p:cNvSpPr txBox="1"/>
          <p:nvPr/>
        </p:nvSpPr>
        <p:spPr>
          <a:xfrm>
            <a:off x="2319511" y="249254"/>
            <a:ext cx="1394289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defTabSz="342900">
              <a:buClrTx/>
            </a:pPr>
            <a:r>
              <a:rPr lang="en-GB" sz="900" b="1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Amazon Web Services</a:t>
            </a:r>
            <a:endParaRPr sz="900" b="1" kern="120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09E78A0-8B5E-63AA-61D9-1327B0F8E1AF}"/>
              </a:ext>
            </a:extLst>
          </p:cNvPr>
          <p:cNvCxnSpPr>
            <a:cxnSpLocks/>
          </p:cNvCxnSpPr>
          <p:nvPr/>
        </p:nvCxnSpPr>
        <p:spPr>
          <a:xfrm flipV="1">
            <a:off x="3093371" y="3661578"/>
            <a:ext cx="4574097" cy="72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C95D08-06D5-DEE6-1441-4879C536D867}"/>
              </a:ext>
            </a:extLst>
          </p:cNvPr>
          <p:cNvCxnSpPr>
            <a:cxnSpLocks/>
          </p:cNvCxnSpPr>
          <p:nvPr/>
        </p:nvCxnSpPr>
        <p:spPr>
          <a:xfrm flipV="1">
            <a:off x="4468927" y="2449759"/>
            <a:ext cx="602333" cy="1332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296BAAD-99C9-EFF1-651D-448B4E1E2324}"/>
              </a:ext>
            </a:extLst>
          </p:cNvPr>
          <p:cNvSpPr txBox="1"/>
          <p:nvPr/>
        </p:nvSpPr>
        <p:spPr>
          <a:xfrm>
            <a:off x="6247929" y="3654374"/>
            <a:ext cx="1122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SMS or email alert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2A1780-B879-56EA-543D-AF7656A99465}"/>
              </a:ext>
            </a:extLst>
          </p:cNvPr>
          <p:cNvSpPr txBox="1"/>
          <p:nvPr/>
        </p:nvSpPr>
        <p:spPr>
          <a:xfrm>
            <a:off x="2319858" y="2190560"/>
            <a:ext cx="9306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US" sz="900" kern="1200" dirty="0" err="1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MQTT</a:t>
            </a: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 Broker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0A9886-78EC-9DA2-0551-16CCE5287167}"/>
              </a:ext>
            </a:extLst>
          </p:cNvPr>
          <p:cNvSpPr txBox="1"/>
          <p:nvPr/>
        </p:nvSpPr>
        <p:spPr>
          <a:xfrm>
            <a:off x="2325522" y="2349705"/>
            <a:ext cx="103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US" sz="900" kern="1200" dirty="0" err="1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MQTT</a:t>
            </a:r>
            <a:r>
              <a:rPr lang="en-US" sz="9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 Subscriber</a:t>
            </a:r>
          </a:p>
        </p:txBody>
      </p:sp>
      <p:sp>
        <p:nvSpPr>
          <p:cNvPr id="63" name="Cylinder 62">
            <a:extLst>
              <a:ext uri="{FF2B5EF4-FFF2-40B4-BE49-F238E27FC236}">
                <a16:creationId xmlns:a16="http://schemas.microsoft.com/office/drawing/2014/main" id="{AF93F13D-3A98-75E0-ECDD-EC253C18A33B}"/>
              </a:ext>
            </a:extLst>
          </p:cNvPr>
          <p:cNvSpPr/>
          <p:nvPr/>
        </p:nvSpPr>
        <p:spPr>
          <a:xfrm>
            <a:off x="4593455" y="997103"/>
            <a:ext cx="384717" cy="258092"/>
          </a:xfrm>
          <a:prstGeom prst="ca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900" kern="1200" dirty="0">
              <a:solidFill>
                <a:prstClr val="white"/>
              </a:solidFill>
              <a:latin typeface="Trebuchet MS" panose="020B0603020202020204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617B71A-1F1A-640A-97DA-8BBC5B041F87}"/>
              </a:ext>
            </a:extLst>
          </p:cNvPr>
          <p:cNvSpPr txBox="1"/>
          <p:nvPr/>
        </p:nvSpPr>
        <p:spPr>
          <a:xfrm>
            <a:off x="569747" y="3238586"/>
            <a:ext cx="5405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srgbClr val="FF0000"/>
                </a:solidFill>
                <a:latin typeface="Trebuchet MS" panose="020B0603020202020204"/>
                <a:ea typeface="+mn-ea"/>
                <a:cs typeface="+mn-cs"/>
              </a:rPr>
              <a:t>Laptop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C7FB2D-5980-F8D0-1635-0207CBF1883F}"/>
              </a:ext>
            </a:extLst>
          </p:cNvPr>
          <p:cNvCxnSpPr>
            <a:cxnSpLocks/>
          </p:cNvCxnSpPr>
          <p:nvPr/>
        </p:nvCxnSpPr>
        <p:spPr>
          <a:xfrm flipV="1">
            <a:off x="1113595" y="2852164"/>
            <a:ext cx="1257428" cy="6521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Graphic 72" descr="Internet">
            <a:extLst>
              <a:ext uri="{FF2B5EF4-FFF2-40B4-BE49-F238E27FC236}">
                <a16:creationId xmlns:a16="http://schemas.microsoft.com/office/drawing/2014/main" id="{4F4F0348-76CB-8E5C-5E3A-352C11A66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230" y="3318678"/>
            <a:ext cx="685800" cy="6858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94E222A-82FC-702A-F588-DDE33FF3FF9C}"/>
              </a:ext>
            </a:extLst>
          </p:cNvPr>
          <p:cNvCxnSpPr>
            <a:cxnSpLocks/>
          </p:cNvCxnSpPr>
          <p:nvPr/>
        </p:nvCxnSpPr>
        <p:spPr>
          <a:xfrm flipV="1">
            <a:off x="3236251" y="2942804"/>
            <a:ext cx="130424" cy="9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036E43F-F27F-1C4F-EC47-501D2AE293BE}"/>
              </a:ext>
            </a:extLst>
          </p:cNvPr>
          <p:cNvCxnSpPr>
            <a:cxnSpLocks/>
          </p:cNvCxnSpPr>
          <p:nvPr/>
        </p:nvCxnSpPr>
        <p:spPr>
          <a:xfrm flipH="1" flipV="1">
            <a:off x="3434509" y="2236007"/>
            <a:ext cx="8231" cy="7165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7ED2AEF-2203-49AB-AB76-90A8D52098CA}"/>
              </a:ext>
            </a:extLst>
          </p:cNvPr>
          <p:cNvCxnSpPr>
            <a:cxnSpLocks/>
          </p:cNvCxnSpPr>
          <p:nvPr/>
        </p:nvCxnSpPr>
        <p:spPr>
          <a:xfrm flipV="1">
            <a:off x="4192148" y="2283580"/>
            <a:ext cx="162865" cy="38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DBCAD19-FA12-8E2A-AFAE-CD20BE9D012C}"/>
              </a:ext>
            </a:extLst>
          </p:cNvPr>
          <p:cNvCxnSpPr>
            <a:cxnSpLocks/>
          </p:cNvCxnSpPr>
          <p:nvPr/>
        </p:nvCxnSpPr>
        <p:spPr>
          <a:xfrm flipH="1">
            <a:off x="3802800" y="2453628"/>
            <a:ext cx="807" cy="3973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34EE83C-E702-9CBC-2DD2-76D4FF216A48}"/>
              </a:ext>
            </a:extLst>
          </p:cNvPr>
          <p:cNvCxnSpPr>
            <a:cxnSpLocks/>
          </p:cNvCxnSpPr>
          <p:nvPr/>
        </p:nvCxnSpPr>
        <p:spPr>
          <a:xfrm flipH="1">
            <a:off x="4145697" y="2495423"/>
            <a:ext cx="382247" cy="4295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ED8560B-1B21-7090-3528-AB2C5A71485B}"/>
              </a:ext>
            </a:extLst>
          </p:cNvPr>
          <p:cNvCxnSpPr>
            <a:cxnSpLocks/>
          </p:cNvCxnSpPr>
          <p:nvPr/>
        </p:nvCxnSpPr>
        <p:spPr>
          <a:xfrm flipH="1">
            <a:off x="3238450" y="3225394"/>
            <a:ext cx="382247" cy="4295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BB7BFA8-FC35-60C2-270B-5A278730CA27}"/>
              </a:ext>
            </a:extLst>
          </p:cNvPr>
          <p:cNvCxnSpPr>
            <a:cxnSpLocks/>
          </p:cNvCxnSpPr>
          <p:nvPr/>
        </p:nvCxnSpPr>
        <p:spPr>
          <a:xfrm flipV="1">
            <a:off x="3522369" y="3586017"/>
            <a:ext cx="4145099" cy="55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/>
        </p:nvSpPr>
        <p:spPr>
          <a:xfrm>
            <a:off x="424450" y="615150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Steps to connect AWS with laptop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424450" y="1309650"/>
            <a:ext cx="78408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Create a AWS account.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Register the IoT device on AWS IoT Core (New thing)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Create a certificate and download certificates, key files.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Create a new policy with required actions and link it with certificate.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Create a NodeJS program that will send data to the AWS IoT server using the MQTT protocol.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You will see messages popping up on your terminal as well as AWS console via MQTT.</a:t>
            </a:r>
            <a:endParaRPr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/>
        </p:nvSpPr>
        <p:spPr>
          <a:xfrm>
            <a:off x="424450" y="83775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NodeJS Script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65" name="Google Shape;165;p31"/>
          <p:cNvSpPr txBox="1"/>
          <p:nvPr/>
        </p:nvSpPr>
        <p:spPr>
          <a:xfrm>
            <a:off x="424450" y="1309650"/>
            <a:ext cx="784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238" y="523200"/>
            <a:ext cx="6089525" cy="38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/>
        </p:nvSpPr>
        <p:spPr>
          <a:xfrm>
            <a:off x="424450" y="83775"/>
            <a:ext cx="642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Received Messages on AWS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72" name="Google Shape;172;p32"/>
          <p:cNvSpPr txBox="1"/>
          <p:nvPr/>
        </p:nvSpPr>
        <p:spPr>
          <a:xfrm>
            <a:off x="424450" y="1309650"/>
            <a:ext cx="784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800" y="610738"/>
            <a:ext cx="5130424" cy="39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1132</Words>
  <Application>Microsoft Office PowerPoint</Application>
  <PresentationFormat>On-screen Show (16:9)</PresentationFormat>
  <Paragraphs>146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Wingdings 3</vt:lpstr>
      <vt:lpstr>Arial</vt:lpstr>
      <vt:lpstr>Trebuchet MS</vt:lpstr>
      <vt:lpstr>Geo</vt:lpstr>
      <vt:lpstr>Calibri</vt:lpstr>
      <vt:lpstr>Simple Light</vt:lpstr>
      <vt:lpstr>Office Theme</vt:lpstr>
      <vt:lpstr>Facet</vt:lpstr>
      <vt:lpstr>To Build AWS Based IoT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Build AWS Based IoT System</dc:title>
  <cp:lastModifiedBy>aakash khot</cp:lastModifiedBy>
  <cp:revision>2</cp:revision>
  <dcterms:modified xsi:type="dcterms:W3CDTF">2023-12-20T03:57:23Z</dcterms:modified>
</cp:coreProperties>
</file>